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1" r:id="rId1"/>
    <p:sldMasterId id="2147484166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2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71" autoAdjust="0"/>
  </p:normalViewPr>
  <p:slideViewPr>
    <p:cSldViewPr>
      <p:cViewPr varScale="1">
        <p:scale>
          <a:sx n="69" d="100"/>
          <a:sy n="69" d="100"/>
        </p:scale>
        <p:origin x="-15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sk-SK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Obľúbenosť predmetov</c:v>
                </c:pt>
              </c:strCache>
            </c:strRef>
          </c:tx>
          <c:cat>
            <c:strRef>
              <c:f>Hárok1!$A$2:$A$5</c:f>
              <c:strCache>
                <c:ptCount val="4"/>
                <c:pt idx="0">
                  <c:v>Dejepis </c:v>
                </c:pt>
                <c:pt idx="1">
                  <c:v>SJL</c:v>
                </c:pt>
                <c:pt idx="2">
                  <c:v>TEV </c:v>
                </c:pt>
                <c:pt idx="3">
                  <c:v>AJ </c:v>
                </c:pt>
              </c:strCache>
            </c:strRef>
          </c:cat>
          <c:val>
            <c:numRef>
              <c:f>Hárok1!$B$2:$B$5</c:f>
              <c:numCache>
                <c:formatCode>0%</c:formatCode>
                <c:ptCount val="4"/>
                <c:pt idx="0">
                  <c:v>0.43000000000000033</c:v>
                </c:pt>
                <c:pt idx="1">
                  <c:v>0.28000000000000008</c:v>
                </c:pt>
                <c:pt idx="2">
                  <c:v>0.25</c:v>
                </c:pt>
                <c:pt idx="3">
                  <c:v>4.0000000000000049E-2</c:v>
                </c:pt>
              </c:numCache>
            </c:numRef>
          </c:val>
        </c:ser>
      </c:pie3DChart>
    </c:plotArea>
    <c:legend>
      <c:legendPos val="r"/>
    </c:legend>
    <c:plotVisOnly val="1"/>
  </c:chart>
  <c:txPr>
    <a:bodyPr/>
    <a:lstStyle/>
    <a:p>
      <a:pPr>
        <a:defRPr sz="1800"/>
      </a:pPr>
      <a:endParaRPr lang="sk-SK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sk-SK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Pomoc pri učení</c:v>
                </c:pt>
              </c:strCache>
            </c:strRef>
          </c:tx>
          <c:cat>
            <c:strRef>
              <c:f>Hárok1!$A$2:$A$5</c:f>
              <c:strCache>
                <c:ptCount val="4"/>
                <c:pt idx="0">
                  <c:v>výklad</c:v>
                </c:pt>
                <c:pt idx="1">
                  <c:v>ukážky</c:v>
                </c:pt>
                <c:pt idx="2">
                  <c:v>internet</c:v>
                </c:pt>
                <c:pt idx="3">
                  <c:v>poznámky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18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</c:pie3DChart>
    </c:plotArea>
    <c:legend>
      <c:legendPos val="r"/>
    </c:legend>
    <c:plotVisOnly val="1"/>
  </c:chart>
  <c:txPr>
    <a:bodyPr/>
    <a:lstStyle/>
    <a:p>
      <a:pPr>
        <a:defRPr sz="1800"/>
      </a:pPr>
      <a:endParaRPr lang="sk-SK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9ADAD6-96E6-4C4B-9C4C-FCEA60307388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 smtClean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noProof="0" smtClean="0"/>
              <a:t>Kliknite sem a upravte štýly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731802C-203D-42D6-B392-717E0AA9FB9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43038" y="2971800"/>
            <a:ext cx="7313612" cy="9906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191000"/>
            <a:ext cx="7313612" cy="1447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E6B04-6FE9-4C1A-8D17-8CD856134B86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F342A-9EFB-476A-B2B2-0A3B8874942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783C8-303C-4A20-A435-4FF4A76A2E28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44CC1-5E7C-4D89-BE3A-FD51322289B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ACC4D-46E1-4A4E-B37E-0519F9ADF4F7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07E1D-F6B0-4375-9CC9-D27B0E0D611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180013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FBF00-3E36-4DA7-93FE-808D17F73DE1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73267-1061-4CAC-8449-04B28719BC4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F1867-E02F-4ED4-9B50-8E5B7FE78E8D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920DB-830C-461A-8B07-3D30EFCE7C7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D50E1-E0BF-4FA8-BBFD-E425ECBB0E57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23A93-AB80-4781-98BA-63E7BEB78A8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8F194-AEF8-416B-86ED-1ED9EB43F8DB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2E623-7E08-4EA4-88D9-412A8813770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4129D-10D5-466D-A82B-0B91A5D552F3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0257-C821-42E5-828D-B71E6815BFE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k-SK" noProof="0" smtClean="0"/>
              <a:t>Ak chcete pridať obrázok, kliknite na ikonu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C83B9-DE19-4B80-AF76-1E811C50CDF3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43FF0-4CCB-44E1-B40D-A94E3ADE50C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810A2-A290-494F-972B-3B5CF0BBEA8B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6D171-E429-4497-8288-74D9CC7DDAB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827213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3340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B03F2-8076-4672-889E-2A5031274025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50C09-87A9-46C2-A515-3C0DA4C39AA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125C4-F08C-43BB-91CE-59E003593110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97EC28-074C-4C43-BC40-EF84C600C6AB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BB80C-5AE0-4628-AAAD-A0CBB79167F3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6693B-DCE4-4A68-A08B-75B08D547BA5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52CBB3-E83C-48C3-8618-1E82BF8AA8C8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BD0D42-8C39-42B6-9EB5-1FD87C3E639D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EB6651-3793-40E5-A442-1F7B7F4ACD33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8A3D3C-D57C-4672-9CEF-D2BFD7EC82C1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5D36ED-5394-4006-A858-48406117E56B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27BA4-2B6B-41EA-8E30-008307733BFE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413C41-161F-48C8-89D3-2AB981886C6D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4C161-FDD8-44BF-8C5F-0C2682349DB6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EEEDF5-1B08-4330-8E02-3332563190A8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074147-7543-4805-825A-6E6F56F8AB68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D4F9A-B5FB-444D-8765-80AB2324A8F5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64249F-2101-4984-923F-9468DC778C5B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D11426-FABB-4187-8779-F7C9DC4518F9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7A61DF-000E-4399-B6F0-D2B017F59D1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45AEBE-4E01-4B7C-81BF-704EFEA693AF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E4934F-39EB-4F0B-A6B0-D029E5A71214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30E53D-C72C-4C1A-964B-C61516DB5050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CF1B2-5AA3-4414-A1E8-B72B4798F298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31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313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3038" y="6524625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9F5049F8-9830-4A95-816A-EE91B4A64F60}" type="datetimeFigureOut">
              <a:rPr lang="sk-SK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524625"/>
            <a:ext cx="2895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524625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42164AC-27C7-44A4-9A24-BE3050F50CE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41" r:id="rId2"/>
    <p:sldLayoutId id="2147484140" r:id="rId3"/>
    <p:sldLayoutId id="2147484139" r:id="rId4"/>
    <p:sldLayoutId id="2147484138" r:id="rId5"/>
    <p:sldLayoutId id="2147484137" r:id="rId6"/>
    <p:sldLayoutId id="2147484136" r:id="rId7"/>
    <p:sldLayoutId id="2147484135" r:id="rId8"/>
    <p:sldLayoutId id="2147484134" r:id="rId9"/>
    <p:sldLayoutId id="2147484133" r:id="rId10"/>
    <p:sldLayoutId id="21474841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5049F8-9830-4A95-816A-EE91B4A64F60}" type="datetimeFigureOut">
              <a:rPr lang="sk-SK" smtClean="0"/>
              <a:pPr>
                <a:defRPr/>
              </a:pPr>
              <a:t>9.11.2012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2164AC-27C7-44A4-9A24-BE3050F50CE1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ctrTitle"/>
          </p:nvPr>
        </p:nvSpPr>
        <p:spPr>
          <a:xfrm>
            <a:off x="539750" y="2205038"/>
            <a:ext cx="8077200" cy="360045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dirty="0" smtClean="0"/>
              <a:t>Inovácie v riadení školy a školského zariadenia</a:t>
            </a:r>
            <a:br>
              <a:rPr lang="sk-SK" dirty="0" smtClean="0"/>
            </a:br>
            <a:r>
              <a:rPr lang="sk-SK" sz="2700" dirty="0" smtClean="0"/>
              <a:t>číslo akreditácie: 2/2010-KV</a:t>
            </a:r>
            <a:br>
              <a:rPr lang="sk-SK" sz="2700" dirty="0" smtClean="0"/>
            </a:br>
            <a:r>
              <a:rPr lang="sk-SK" sz="3200" dirty="0" err="1" smtClean="0"/>
              <a:t>Autoevalvácia</a:t>
            </a:r>
            <a:r>
              <a:rPr lang="sk-SK" sz="3200" dirty="0" smtClean="0"/>
              <a:t> školy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sz="2400" dirty="0" smtClean="0"/>
              <a:t>Mgr. Jarmila Motúzová</a:t>
            </a:r>
            <a:r>
              <a:rPr lang="sk-SK" sz="2400" b="1" dirty="0"/>
              <a:t/>
            </a:r>
            <a:br>
              <a:rPr lang="sk-SK" sz="2400" b="1" dirty="0"/>
            </a:br>
            <a:endParaRPr lang="sk-SK" sz="2400" dirty="0" smtClean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04048" y="5733256"/>
            <a:ext cx="3128963" cy="864096"/>
          </a:xfrm>
        </p:spPr>
        <p:txBody>
          <a:bodyPr rtlCol="0"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sz="2400" b="1" dirty="0" smtClean="0"/>
              <a:t>Skupina č.: KEA05_0002_2010_PKRO</a:t>
            </a: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539750" y="242888"/>
            <a:ext cx="7553325" cy="1457325"/>
            <a:chOff x="2051" y="332"/>
            <a:chExt cx="8908" cy="1965"/>
          </a:xfrm>
        </p:grpSpPr>
        <p:pic>
          <p:nvPicPr>
            <p:cNvPr id="4102" name="Obrázok 1" descr="logo_opv_cierno_biel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51" y="332"/>
              <a:ext cx="1785" cy="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3" name="Obrázok 2" descr="EU-ESF-VERTICAL-BW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801" y="332"/>
              <a:ext cx="2158" cy="1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Obrázok 3" descr="mpc_logotyp_cerna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16" y="918"/>
              <a:ext cx="2030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5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61" y="685"/>
              <a:ext cx="252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1" name="Obdĺžnik 8"/>
          <p:cNvSpPr>
            <a:spLocks noChangeArrowheads="1"/>
          </p:cNvSpPr>
          <p:nvPr/>
        </p:nvSpPr>
        <p:spPr bwMode="auto">
          <a:xfrm>
            <a:off x="468313" y="1628775"/>
            <a:ext cx="8135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400" b="1"/>
              <a:t>Moderné vzdelávanie pre vedomostnú spoločnosť / Projekt je spolufinancovaný zo zdrojov EÚ</a:t>
            </a:r>
            <a:endParaRPr lang="sk-SK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7030A0"/>
                </a:solidFill>
              </a:rPr>
              <a:t>Kvalita školy</a:t>
            </a:r>
            <a:endParaRPr lang="sk-SK" dirty="0">
              <a:solidFill>
                <a:srgbClr val="7030A0"/>
              </a:solidFill>
            </a:endParaRPr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Je optimálne fungovanie procesov v škole, s ktorými sú spokojní partneri školy.</a:t>
            </a:r>
          </a:p>
          <a:p>
            <a:r>
              <a:rPr lang="sk-SK" dirty="0" smtClean="0"/>
              <a:t>Aby bola škola kvalitná, musí najprv poznať svoje klady a nedostatky. Na to slúži </a:t>
            </a:r>
            <a:r>
              <a:rPr lang="sk-SK" dirty="0" err="1" smtClean="0"/>
              <a:t>autoevalvácia</a:t>
            </a:r>
            <a:r>
              <a:rPr lang="sk-SK" dirty="0" smtClean="0"/>
              <a:t> školy – je to systematicky pravidelné a plánované meranie a hodnotenie dosiahnutých výsledkov podľa vopred stanovených kritérií.</a:t>
            </a:r>
          </a:p>
          <a:p>
            <a:r>
              <a:rPr lang="sk-SK" dirty="0" smtClean="0"/>
              <a:t>Potreba </a:t>
            </a:r>
            <a:r>
              <a:rPr lang="sk-SK" dirty="0" err="1" smtClean="0"/>
              <a:t>autoevalvácie</a:t>
            </a:r>
            <a:r>
              <a:rPr lang="sk-SK" dirty="0" smtClean="0"/>
              <a:t> vyplýva pre školu pri tvorbe školského vzdelávacieho programu.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-315416"/>
            <a:ext cx="8229600" cy="1143000"/>
          </a:xfrm>
        </p:spPr>
        <p:txBody>
          <a:bodyPr/>
          <a:lstStyle/>
          <a:p>
            <a:r>
              <a:rPr lang="sk-SK" dirty="0" smtClean="0"/>
              <a:t>Plán </a:t>
            </a:r>
            <a:r>
              <a:rPr lang="sk-SK" dirty="0" err="1" smtClean="0"/>
              <a:t>autoevalvácie</a:t>
            </a:r>
            <a:r>
              <a:rPr lang="sk-SK" dirty="0" smtClean="0"/>
              <a:t> ZŠ ŠTÍTNIK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</p:nvPr>
        </p:nvGraphicFramePr>
        <p:xfrm>
          <a:off x="539552" y="620688"/>
          <a:ext cx="8229600" cy="6020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37768">
                <a:tc>
                  <a:txBody>
                    <a:bodyPr/>
                    <a:lstStyle/>
                    <a:p>
                      <a:r>
                        <a:rPr lang="sk-SK" dirty="0" smtClean="0"/>
                        <a:t>Oblasť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Cieľ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Indikátory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Nástroje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Časový rozvrh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sk-SK" dirty="0" smtClean="0"/>
                        <a:t>Kvalita vzdelávania a kvalita personálnej práce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Kvalita vyučovacieho procesu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Uplatnenie absolventov školy na SŠ</a:t>
                      </a:r>
                    </a:p>
                    <a:p>
                      <a:r>
                        <a:rPr lang="sk-SK" dirty="0" smtClean="0"/>
                        <a:t>Vzťahy učiteľ – žiak</a:t>
                      </a:r>
                    </a:p>
                    <a:p>
                      <a:r>
                        <a:rPr lang="sk-SK" dirty="0" smtClean="0"/>
                        <a:t>Disciplína žiakov</a:t>
                      </a:r>
                    </a:p>
                    <a:p>
                      <a:r>
                        <a:rPr lang="sk-SK" dirty="0" smtClean="0"/>
                        <a:t>Plnenie </a:t>
                      </a:r>
                      <a:r>
                        <a:rPr lang="sk-SK" dirty="0" err="1" smtClean="0"/>
                        <a:t>temat</a:t>
                      </a:r>
                      <a:r>
                        <a:rPr lang="sk-SK" dirty="0" smtClean="0"/>
                        <a:t>. </a:t>
                      </a:r>
                      <a:r>
                        <a:rPr lang="sk-SK" dirty="0" err="1" smtClean="0"/>
                        <a:t>v-v</a:t>
                      </a:r>
                      <a:r>
                        <a:rPr lang="sk-SK" dirty="0" smtClean="0"/>
                        <a:t> plánov</a:t>
                      </a:r>
                    </a:p>
                    <a:p>
                      <a:r>
                        <a:rPr lang="sk-SK" dirty="0" smtClean="0"/>
                        <a:t>Vzdelávanie začlenených žiakov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Hospitácie</a:t>
                      </a:r>
                    </a:p>
                    <a:p>
                      <a:r>
                        <a:rPr lang="sk-SK" dirty="0" smtClean="0"/>
                        <a:t>Kontroly</a:t>
                      </a:r>
                    </a:p>
                    <a:p>
                      <a:r>
                        <a:rPr lang="sk-SK" dirty="0" smtClean="0"/>
                        <a:t>Pozorovanie</a:t>
                      </a:r>
                    </a:p>
                    <a:p>
                      <a:r>
                        <a:rPr lang="sk-SK" dirty="0" smtClean="0"/>
                        <a:t>Rozhovor</a:t>
                      </a:r>
                    </a:p>
                    <a:p>
                      <a:r>
                        <a:rPr lang="sk-SK" dirty="0" smtClean="0"/>
                        <a:t>Diagnostika čítania v 1.-4. roč.</a:t>
                      </a:r>
                    </a:p>
                    <a:p>
                      <a:r>
                        <a:rPr lang="sk-SK" dirty="0" smtClean="0"/>
                        <a:t>Kontrola plánov začlenených žiakov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Podľa plánu</a:t>
                      </a:r>
                    </a:p>
                    <a:p>
                      <a:r>
                        <a:rPr lang="sk-SK" dirty="0" smtClean="0"/>
                        <a:t>Priebežne</a:t>
                      </a:r>
                    </a:p>
                    <a:p>
                      <a:endParaRPr lang="sk-SK" dirty="0" smtClean="0"/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1xročne</a:t>
                      </a:r>
                    </a:p>
                    <a:p>
                      <a:endParaRPr lang="sk-SK" dirty="0" smtClean="0"/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4xročne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Rozvoj osobnosti učiteľa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Ďalšie </a:t>
                      </a:r>
                      <a:r>
                        <a:rPr lang="sk-SK" dirty="0" err="1" smtClean="0"/>
                        <a:t>vzdel.ped.zam</a:t>
                      </a:r>
                      <a:r>
                        <a:rPr lang="sk-SK" dirty="0" smtClean="0"/>
                        <a:t>.</a:t>
                      </a:r>
                    </a:p>
                    <a:p>
                      <a:r>
                        <a:rPr lang="sk-SK" dirty="0" smtClean="0"/>
                        <a:t>Prezentácia  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Rozhovor</a:t>
                      </a:r>
                    </a:p>
                    <a:p>
                      <a:r>
                        <a:rPr lang="sk-SK" dirty="0" smtClean="0"/>
                        <a:t>Prezentácia</a:t>
                      </a:r>
                    </a:p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Na zasadnutiach MZ,PK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Vedenie </a:t>
                      </a:r>
                      <a:r>
                        <a:rPr lang="sk-SK" dirty="0" err="1" smtClean="0"/>
                        <a:t>ped.dokumen</a:t>
                      </a:r>
                      <a:r>
                        <a:rPr lang="sk-SK" dirty="0" smtClean="0"/>
                        <a:t>-</a:t>
                      </a:r>
                    </a:p>
                    <a:p>
                      <a:r>
                        <a:rPr lang="sk-SK" dirty="0" err="1" smtClean="0"/>
                        <a:t>tácie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Precízne vedenie </a:t>
                      </a:r>
                      <a:r>
                        <a:rPr lang="sk-SK" dirty="0" err="1" smtClean="0"/>
                        <a:t>ped</a:t>
                      </a:r>
                      <a:r>
                        <a:rPr lang="sk-SK" dirty="0" smtClean="0"/>
                        <a:t>. Dok.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Kontrola TK a záznamov</a:t>
                      </a:r>
                    </a:p>
                    <a:p>
                      <a:r>
                        <a:rPr lang="sk-SK" dirty="0" smtClean="0"/>
                        <a:t>Kontrola TV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6xročne</a:t>
                      </a:r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4xročne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obsahu 6"/>
          <p:cNvGraphicFramePr>
            <a:graphicFrameLocks noGrp="1"/>
          </p:cNvGraphicFramePr>
          <p:nvPr>
            <p:ph idx="4294967295"/>
          </p:nvPr>
        </p:nvGraphicFramePr>
        <p:xfrm>
          <a:off x="611559" y="188913"/>
          <a:ext cx="8280921" cy="6318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970"/>
                <a:gridCol w="1594055"/>
                <a:gridCol w="1635528"/>
                <a:gridCol w="1656184"/>
                <a:gridCol w="1656184"/>
              </a:tblGrid>
              <a:tr h="614248">
                <a:tc>
                  <a:txBody>
                    <a:bodyPr/>
                    <a:lstStyle/>
                    <a:p>
                      <a:r>
                        <a:rPr lang="sk-SK" dirty="0" smtClean="0"/>
                        <a:t>Oblasť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Cieľ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Indikátory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Nástroje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Časový  rozvrh</a:t>
                      </a:r>
                      <a:endParaRPr lang="sk-SK" dirty="0"/>
                    </a:p>
                  </a:txBody>
                  <a:tcPr/>
                </a:tc>
              </a:tr>
              <a:tr h="3418200">
                <a:tc>
                  <a:txBody>
                    <a:bodyPr/>
                    <a:lstStyle/>
                    <a:p>
                      <a:r>
                        <a:rPr lang="sk-SK" dirty="0" smtClean="0"/>
                        <a:t> Výsledky vzdelávania žiakov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Umožniť žiakom zažiť pocit úspechu, sebarealizácie</a:t>
                      </a:r>
                    </a:p>
                    <a:p>
                      <a:r>
                        <a:rPr lang="sk-SK" dirty="0" smtClean="0"/>
                        <a:t>Riešiť výchovné problémy 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Kontrolné testy</a:t>
                      </a:r>
                    </a:p>
                    <a:p>
                      <a:r>
                        <a:rPr lang="sk-SK" dirty="0" smtClean="0"/>
                        <a:t>Celoštátne testovanie žiakov 9. ročníka</a:t>
                      </a:r>
                    </a:p>
                    <a:p>
                      <a:r>
                        <a:rPr lang="sk-SK" dirty="0" smtClean="0"/>
                        <a:t>Individuálny prístup k ž.</a:t>
                      </a:r>
                    </a:p>
                    <a:p>
                      <a:r>
                        <a:rPr lang="sk-SK" dirty="0" smtClean="0"/>
                        <a:t>Súlad vyučovania so </a:t>
                      </a:r>
                      <a:r>
                        <a:rPr lang="sk-SK" dirty="0" err="1" smtClean="0"/>
                        <a:t>ŠkVP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Rozbory výsledkov testov</a:t>
                      </a:r>
                    </a:p>
                    <a:p>
                      <a:r>
                        <a:rPr lang="sk-SK" dirty="0" smtClean="0"/>
                        <a:t>Úspešnosť žiakov na súťažiach</a:t>
                      </a:r>
                    </a:p>
                    <a:p>
                      <a:r>
                        <a:rPr lang="sk-SK" dirty="0" smtClean="0"/>
                        <a:t>Úspešnosť prijatia ž. na SŠ</a:t>
                      </a:r>
                    </a:p>
                    <a:p>
                      <a:r>
                        <a:rPr lang="sk-SK" dirty="0" smtClean="0"/>
                        <a:t>Rozbor prospechu, správania a dochádzky ž.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2xročne</a:t>
                      </a:r>
                    </a:p>
                    <a:p>
                      <a:endParaRPr lang="sk-SK" dirty="0" smtClean="0"/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Priebežne</a:t>
                      </a:r>
                    </a:p>
                    <a:p>
                      <a:endParaRPr lang="sk-SK" dirty="0" smtClean="0"/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1xročne</a:t>
                      </a:r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4xročne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Materiálno-technické vybavenie školy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Zabezpečiť dostatok UP, IKT vybavenie</a:t>
                      </a:r>
                    </a:p>
                    <a:p>
                      <a:r>
                        <a:rPr lang="sk-SK" dirty="0" smtClean="0"/>
                        <a:t>Zabezpečiť dobrý technický stav budov</a:t>
                      </a:r>
                    </a:p>
                    <a:p>
                      <a:r>
                        <a:rPr lang="sk-SK" dirty="0" smtClean="0"/>
                        <a:t>Hygiena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Zistiť frekvenciu využívania UP a IKT</a:t>
                      </a:r>
                    </a:p>
                    <a:p>
                      <a:r>
                        <a:rPr lang="sk-SK" dirty="0" smtClean="0"/>
                        <a:t>Zistiť potrebu nových UP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Hospitácie</a:t>
                      </a:r>
                    </a:p>
                    <a:p>
                      <a:r>
                        <a:rPr lang="sk-SK" dirty="0" smtClean="0"/>
                        <a:t>Kontroly čistoty</a:t>
                      </a:r>
                    </a:p>
                    <a:p>
                      <a:r>
                        <a:rPr lang="sk-SK" dirty="0" smtClean="0"/>
                        <a:t>Revízne správy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Podľa plánu</a:t>
                      </a:r>
                    </a:p>
                    <a:p>
                      <a:r>
                        <a:rPr lang="sk-SK" dirty="0" smtClean="0"/>
                        <a:t>5xročne</a:t>
                      </a:r>
                    </a:p>
                    <a:p>
                      <a:r>
                        <a:rPr lang="sk-SK" dirty="0" smtClean="0"/>
                        <a:t>Podľa predpisov</a:t>
                      </a:r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4294967295"/>
          </p:nvPr>
        </p:nvGraphicFramePr>
        <p:xfrm>
          <a:off x="467544" y="0"/>
          <a:ext cx="8229600" cy="687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63065">
                <a:tc>
                  <a:txBody>
                    <a:bodyPr/>
                    <a:lstStyle/>
                    <a:p>
                      <a:r>
                        <a:rPr lang="sk-SK" dirty="0" smtClean="0"/>
                        <a:t>Oblasť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Cieľ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Indikátory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Nástroje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Časový rozvrh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Klíma v škole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Spokojnosť žiakov a zamestnancov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Zabezpečiť prostredie, v ktorom sa ž. i zamestnanci budú cítiť dobre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Dotazník</a:t>
                      </a:r>
                    </a:p>
                    <a:p>
                      <a:r>
                        <a:rPr lang="sk-SK" dirty="0" smtClean="0"/>
                        <a:t>Pozorovanie</a:t>
                      </a:r>
                    </a:p>
                    <a:p>
                      <a:r>
                        <a:rPr lang="sk-SK" dirty="0" smtClean="0"/>
                        <a:t>rozhovor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1xza 2 roky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Spolupráca s rodičmi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Zlepšenie spolupráce s rodičmi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Zvýšiť záujem rodičov o výsledky ich detí a spoluprácu so školou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Rodičovské združenie</a:t>
                      </a:r>
                    </a:p>
                    <a:p>
                      <a:r>
                        <a:rPr lang="sk-SK" dirty="0" smtClean="0"/>
                        <a:t>Rozhovor</a:t>
                      </a:r>
                    </a:p>
                    <a:p>
                      <a:r>
                        <a:rPr lang="sk-SK" dirty="0" smtClean="0"/>
                        <a:t>Dotazník</a:t>
                      </a:r>
                    </a:p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3xza rok</a:t>
                      </a:r>
                    </a:p>
                    <a:p>
                      <a:endParaRPr lang="sk-SK" dirty="0" smtClean="0"/>
                    </a:p>
                    <a:p>
                      <a:endParaRPr lang="sk-SK" dirty="0" smtClean="0"/>
                    </a:p>
                    <a:p>
                      <a:r>
                        <a:rPr lang="sk-SK" dirty="0" smtClean="0"/>
                        <a:t>1xza 2 roky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Medializácia školy na verejnosti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Informovať verejnosť o dianí v škole, prezentovať pozitívne výsledky žiakov, získať verejnosť pre spoluprácu so školou.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 smtClean="0"/>
                        <a:t>www</a:t>
                      </a:r>
                      <a:r>
                        <a:rPr lang="sk-SK" dirty="0" smtClean="0"/>
                        <a:t> stránka školy – aktualizácia</a:t>
                      </a:r>
                    </a:p>
                    <a:p>
                      <a:r>
                        <a:rPr lang="sk-SK" dirty="0" smtClean="0"/>
                        <a:t>Miestny rozhlas</a:t>
                      </a:r>
                    </a:p>
                    <a:p>
                      <a:r>
                        <a:rPr lang="sk-SK" dirty="0" smtClean="0"/>
                        <a:t>Rozhlasové relácie</a:t>
                      </a:r>
                    </a:p>
                    <a:p>
                      <a:r>
                        <a:rPr lang="sk-SK" dirty="0" smtClean="0"/>
                        <a:t>Obecné noviny 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Frekvencia návštevnosti </a:t>
                      </a:r>
                      <a:r>
                        <a:rPr lang="sk-SK" dirty="0" err="1" smtClean="0"/>
                        <a:t>www</a:t>
                      </a:r>
                      <a:r>
                        <a:rPr lang="sk-SK" dirty="0" smtClean="0"/>
                        <a:t> stránky školy</a:t>
                      </a:r>
                    </a:p>
                    <a:p>
                      <a:r>
                        <a:rPr lang="sk-SK" dirty="0" smtClean="0"/>
                        <a:t>Počet rozhlasových relácií a oznamov v miestnom rozhlase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Priebežne</a:t>
                      </a:r>
                    </a:p>
                    <a:p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7030A0"/>
                </a:solidFill>
              </a:rPr>
              <a:t>Názor končiacich žiakov na školu</a:t>
            </a:r>
            <a:endParaRPr lang="sk-SK" dirty="0">
              <a:solidFill>
                <a:srgbClr val="7030A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k-SK" b="1" dirty="0" smtClean="0"/>
              <a:t>Cieľ</a:t>
            </a:r>
            <a:r>
              <a:rPr lang="sk-SK" dirty="0" smtClean="0"/>
              <a:t>: Zistiť názory končiacich žiakov na:</a:t>
            </a:r>
          </a:p>
          <a:p>
            <a:r>
              <a:rPr lang="sk-SK" dirty="0" smtClean="0"/>
              <a:t>kvalitu vyučovania</a:t>
            </a:r>
          </a:p>
          <a:p>
            <a:r>
              <a:rPr lang="sk-SK" dirty="0" smtClean="0"/>
              <a:t>materiálno-technické vybavenie školy</a:t>
            </a:r>
          </a:p>
          <a:p>
            <a:r>
              <a:rPr lang="sk-SK" dirty="0" smtClean="0"/>
              <a:t>klímu v škole</a:t>
            </a:r>
          </a:p>
          <a:p>
            <a:pPr>
              <a:buNone/>
            </a:pPr>
            <a:r>
              <a:rPr lang="sk-SK" b="1" dirty="0" smtClean="0"/>
              <a:t>Indikátory:</a:t>
            </a:r>
            <a:r>
              <a:rPr lang="sk-SK" dirty="0" smtClean="0"/>
              <a:t> Zistiť názory žiakov na kvalitu vyučovania, čo im najviac pomáha pri učení sa. Zistiť pocity žiakov v škole, či chodia do školy radi, dobre sa tu cítia. Čo by v budúcnosti zmenili, čo sa im nepáči.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sk-SK" b="1" dirty="0" smtClean="0"/>
              <a:t>Metódy</a:t>
            </a:r>
            <a:r>
              <a:rPr lang="sk-SK" dirty="0" smtClean="0"/>
              <a:t>: rozhovor, dotazník</a:t>
            </a:r>
          </a:p>
          <a:p>
            <a:r>
              <a:rPr lang="sk-SK" b="1" dirty="0" smtClean="0"/>
              <a:t>Časové rozvrhnutie</a:t>
            </a:r>
            <a:r>
              <a:rPr lang="sk-SK" dirty="0" smtClean="0"/>
              <a:t>: apríl 2011</a:t>
            </a:r>
          </a:p>
          <a:p>
            <a:pPr>
              <a:buNone/>
            </a:pPr>
            <a:r>
              <a:rPr lang="sk-SK" dirty="0" smtClean="0"/>
              <a:t>Dotazník bol rozdaný 28 žiakom  9. ročníka.</a:t>
            </a:r>
          </a:p>
          <a:p>
            <a:pPr>
              <a:buNone/>
            </a:pPr>
            <a:r>
              <a:rPr lang="sk-SK" dirty="0" smtClean="0"/>
              <a:t>Z toho bolo 18 dievčat, 10 chlapcov. Všetci žiaci odovzdali vyplnený dotazník.</a:t>
            </a:r>
          </a:p>
          <a:p>
            <a:pPr>
              <a:buNone/>
            </a:pPr>
            <a:r>
              <a:rPr lang="sk-SK" dirty="0" smtClean="0"/>
              <a:t>Otázky boli rozdelené do troch oblastí:</a:t>
            </a:r>
          </a:p>
          <a:p>
            <a:pPr>
              <a:buFontTx/>
              <a:buChar char="-"/>
            </a:pPr>
            <a:r>
              <a:rPr lang="sk-SK" dirty="0" err="1" smtClean="0"/>
              <a:t>výchovno</a:t>
            </a:r>
            <a:r>
              <a:rPr lang="sk-SK" dirty="0" smtClean="0"/>
              <a:t> – vzdelávací proces</a:t>
            </a:r>
          </a:p>
          <a:p>
            <a:pPr>
              <a:buFontTx/>
              <a:buChar char="-"/>
            </a:pPr>
            <a:r>
              <a:rPr lang="sk-SK" dirty="0" smtClean="0"/>
              <a:t>materiálno-technické vybavenie školy</a:t>
            </a:r>
          </a:p>
          <a:p>
            <a:pPr>
              <a:buFontTx/>
              <a:buChar char="-"/>
            </a:pPr>
            <a:r>
              <a:rPr lang="sk-SK" dirty="0" smtClean="0"/>
              <a:t>medziľudské vzťahy v triede</a:t>
            </a:r>
          </a:p>
          <a:p>
            <a:pPr>
              <a:buNone/>
            </a:pPr>
            <a:r>
              <a:rPr lang="sk-SK" dirty="0" smtClean="0"/>
              <a:t>Žiaci mali možnosť výberu zo 4 odpovedí:</a:t>
            </a:r>
          </a:p>
          <a:p>
            <a:pPr>
              <a:buNone/>
            </a:pPr>
            <a:r>
              <a:rPr lang="sk-SK" dirty="0" smtClean="0"/>
              <a:t>áno, skôr áno, skôr nie, nie.</a:t>
            </a:r>
          </a:p>
          <a:p>
            <a:pPr>
              <a:buFontTx/>
              <a:buChar char="-"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7030A0"/>
                </a:solidFill>
              </a:rPr>
              <a:t>Oblasť výchovy a vzdelávania </a:t>
            </a:r>
            <a:endParaRPr lang="sk-SK" dirty="0">
              <a:solidFill>
                <a:srgbClr val="7030A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smtClean="0"/>
              <a:t>Žiaci dostali 8 otázok zameraných na ich spokojnosť s vyučovaním cudzieho jazyka, práce s počítačom.</a:t>
            </a:r>
          </a:p>
          <a:p>
            <a:pPr>
              <a:buNone/>
            </a:pPr>
            <a:r>
              <a:rPr lang="sk-SK" dirty="0" smtClean="0"/>
              <a:t>Spokojných bolo 40% žiakov, skôr áno 35%, skôr nie 25%.</a:t>
            </a:r>
          </a:p>
          <a:p>
            <a:pPr>
              <a:buNone/>
            </a:pPr>
            <a:r>
              <a:rPr lang="sk-SK" dirty="0" smtClean="0"/>
              <a:t>Pracovať s rôznymi zdrojmi informácií sa v škole naučilo 50% žiakov, skôr áno 40%, skôr nie 10%.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4294967295"/>
          </p:nvPr>
        </p:nvSpPr>
        <p:spPr>
          <a:xfrm>
            <a:off x="395536" y="764704"/>
            <a:ext cx="4038600" cy="452596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 smtClean="0"/>
              <a:t>S hodnotením svojej práce učiteľmi bolo spokojných 90% žiakov.</a:t>
            </a:r>
          </a:p>
          <a:p>
            <a:pPr>
              <a:buNone/>
            </a:pPr>
            <a:r>
              <a:rPr lang="sk-SK" dirty="0" smtClean="0"/>
              <a:t>Najobľúbenejší predmet:</a:t>
            </a:r>
          </a:p>
          <a:p>
            <a:pPr>
              <a:buNone/>
            </a:pPr>
            <a:r>
              <a:rPr lang="sk-SK" dirty="0" smtClean="0"/>
              <a:t>Dejepis – 43%</a:t>
            </a:r>
          </a:p>
          <a:p>
            <a:pPr>
              <a:buNone/>
            </a:pPr>
            <a:r>
              <a:rPr lang="sk-SK" dirty="0" smtClean="0"/>
              <a:t>SJL – 28%</a:t>
            </a:r>
          </a:p>
          <a:p>
            <a:pPr>
              <a:buNone/>
            </a:pPr>
            <a:r>
              <a:rPr lang="sk-SK" dirty="0" smtClean="0"/>
              <a:t>TEV – 25%</a:t>
            </a:r>
          </a:p>
          <a:p>
            <a:pPr>
              <a:buNone/>
            </a:pPr>
            <a:r>
              <a:rPr lang="sk-SK" dirty="0" smtClean="0"/>
              <a:t>AJ – 4%</a:t>
            </a:r>
            <a:endParaRPr lang="sk-SK" dirty="0"/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sz="half" idx="4294967295"/>
          </p:nvPr>
        </p:nvGraphicFramePr>
        <p:xfrm>
          <a:off x="51054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sahu 7"/>
          <p:cNvSpPr>
            <a:spLocks noGrp="1"/>
          </p:cNvSpPr>
          <p:nvPr>
            <p:ph sz="half" idx="4294967295"/>
          </p:nvPr>
        </p:nvSpPr>
        <p:spPr>
          <a:xfrm>
            <a:off x="827584" y="1124744"/>
            <a:ext cx="4040188" cy="3951287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Žiakom  najviac pri učení pomáha:</a:t>
            </a:r>
          </a:p>
          <a:p>
            <a:r>
              <a:rPr lang="sk-SK" dirty="0" smtClean="0"/>
              <a:t>Výklad učiteľa – 18</a:t>
            </a:r>
          </a:p>
          <a:p>
            <a:r>
              <a:rPr lang="sk-SK" dirty="0" smtClean="0"/>
              <a:t>Názorné ukážky – 9</a:t>
            </a:r>
          </a:p>
          <a:p>
            <a:r>
              <a:rPr lang="sk-SK" dirty="0" smtClean="0"/>
              <a:t>Internet – 4</a:t>
            </a:r>
          </a:p>
          <a:p>
            <a:r>
              <a:rPr lang="sk-SK" dirty="0" smtClean="0"/>
              <a:t>Poznámky - 4</a:t>
            </a:r>
            <a:endParaRPr lang="sk-SK" dirty="0"/>
          </a:p>
        </p:txBody>
      </p:sp>
      <p:graphicFrame>
        <p:nvGraphicFramePr>
          <p:cNvPr id="9" name="Zástupný symbol obsahu 8"/>
          <p:cNvGraphicFramePr>
            <a:graphicFrameLocks noGrp="1"/>
          </p:cNvGraphicFramePr>
          <p:nvPr>
            <p:ph sz="quarter" idx="4294967295"/>
          </p:nvPr>
        </p:nvGraphicFramePr>
        <p:xfrm>
          <a:off x="5102225" y="11969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k-SK" dirty="0" smtClean="0"/>
              <a:t>  Z vyhodnotenia prvej časti dotazníka vyplýva, že žiaci sú spokojní s úrovňou vyučovania cudzích jazykov a práce s počítačom. V škole sa naučili pracovať s rôznymi zdrojmi informácií a získali vedomosti a zručnosti pre štúdium na strednej škole.</a:t>
            </a:r>
          </a:p>
          <a:p>
            <a:pPr>
              <a:buNone/>
            </a:pPr>
            <a:r>
              <a:rPr lang="sk-SK" dirty="0" smtClean="0"/>
              <a:t>V učení im najviac pomáha výklad učiteľa a názorné ukážky.</a:t>
            </a:r>
          </a:p>
          <a:p>
            <a:pPr>
              <a:buNone/>
            </a:pPr>
            <a:r>
              <a:rPr lang="sk-SK" dirty="0" smtClean="0"/>
              <a:t>Najobľúbenejším predmetom je dejepis.</a:t>
            </a:r>
          </a:p>
          <a:p>
            <a:pPr>
              <a:buNone/>
            </a:pPr>
            <a:r>
              <a:rPr lang="sk-SK" dirty="0" smtClean="0"/>
              <a:t>Keďže štvrtina žiakov skôr nie je spokojná s vyučovaním cudzích  je potrebné v tomto smere urobiť opatrenia.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7030A0"/>
                </a:solidFill>
              </a:rPr>
              <a:t>Materiálno – technické vybavenie </a:t>
            </a:r>
            <a:endParaRPr lang="sk-SK" b="1" dirty="0">
              <a:solidFill>
                <a:srgbClr val="7030A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dirty="0" smtClean="0"/>
              <a:t>Dostatočné MTZ – áno, skôr áno – 86%</a:t>
            </a:r>
          </a:p>
          <a:p>
            <a:pPr>
              <a:buNone/>
            </a:pPr>
            <a:r>
              <a:rPr lang="sk-SK" dirty="0" smtClean="0"/>
              <a:t>Prostredie školy  je estetické– </a:t>
            </a:r>
            <a:r>
              <a:rPr lang="sk-SK" b="1" dirty="0" smtClean="0"/>
              <a:t>nie, skôr nie– 50%</a:t>
            </a:r>
          </a:p>
          <a:p>
            <a:pPr>
              <a:buNone/>
            </a:pPr>
            <a:r>
              <a:rPr lang="sk-SK" dirty="0" smtClean="0"/>
              <a:t>Do vybavenia školy by doplnili:</a:t>
            </a:r>
          </a:p>
          <a:p>
            <a:r>
              <a:rPr lang="sk-SK" dirty="0" smtClean="0"/>
              <a:t>nové zariadenie triedy – 11</a:t>
            </a:r>
          </a:p>
          <a:p>
            <a:r>
              <a:rPr lang="sk-SK" dirty="0" smtClean="0"/>
              <a:t>rovnošaty – 9</a:t>
            </a:r>
          </a:p>
          <a:p>
            <a:r>
              <a:rPr lang="sk-SK" dirty="0" smtClean="0"/>
              <a:t>klimatizácia – 6</a:t>
            </a:r>
          </a:p>
          <a:p>
            <a:r>
              <a:rPr lang="sk-SK" dirty="0" smtClean="0"/>
              <a:t>školský rozhlas – 8</a:t>
            </a:r>
          </a:p>
          <a:p>
            <a:r>
              <a:rPr lang="sk-SK" dirty="0" err="1" smtClean="0"/>
              <a:t>inter</a:t>
            </a:r>
            <a:r>
              <a:rPr lang="sk-SK" dirty="0" smtClean="0"/>
              <a:t>. tabule, notebooky pre </a:t>
            </a:r>
            <a:r>
              <a:rPr lang="sk-SK" dirty="0" err="1" smtClean="0"/>
              <a:t>vš</a:t>
            </a:r>
            <a:r>
              <a:rPr lang="sk-SK" dirty="0" smtClean="0"/>
              <a:t>. žiakov – 4</a:t>
            </a:r>
          </a:p>
          <a:p>
            <a:r>
              <a:rPr lang="sk-SK" dirty="0" smtClean="0"/>
              <a:t>posilňovňa - 3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914400" y="90805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k-SK" dirty="0" smtClean="0"/>
              <a:t>Z výsledkov druhej oblasti vyplýva, že v budúcnosti je potrebné zabezpečiť nové vybavenie tried, obnoviť funkciu školského rozhlasu, doplniť zariadenia pre IKT a venovať sa </a:t>
            </a:r>
            <a:r>
              <a:rPr lang="sk-SK" dirty="0" err="1" smtClean="0"/>
              <a:t>estetizácii</a:t>
            </a:r>
            <a:r>
              <a:rPr lang="sk-SK" dirty="0" smtClean="0"/>
              <a:t> prostredia. </a:t>
            </a:r>
          </a:p>
          <a:p>
            <a:pPr>
              <a:buNone/>
            </a:pPr>
            <a:r>
              <a:rPr lang="sk-SK" dirty="0" smtClean="0"/>
              <a:t>Pre splnenie týchto požiadaviek ja však v prvom rade potrebné viesť žiakov k šetrnosti vybavenia učební, učebných pomôcok, učebníc, ale aj poriadku v celom areáli školy.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7030A0"/>
                </a:solidFill>
              </a:rPr>
              <a:t>Klíma v škole</a:t>
            </a:r>
            <a:endParaRPr lang="sk-SK" b="1" dirty="0">
              <a:solidFill>
                <a:srgbClr val="7030A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 smtClean="0"/>
              <a:t>Žiaci odpovedali na 7 otázok.</a:t>
            </a:r>
          </a:p>
          <a:p>
            <a:pPr>
              <a:buNone/>
            </a:pPr>
            <a:r>
              <a:rPr lang="sk-SK" dirty="0" smtClean="0"/>
              <a:t>V škole sa cíti dobre 90% žiakov.</a:t>
            </a:r>
          </a:p>
          <a:p>
            <a:pPr>
              <a:buNone/>
            </a:pPr>
            <a:r>
              <a:rPr lang="sk-SK" dirty="0" smtClean="0"/>
              <a:t>S dôverou na triedneho učiteľa sa môže obrátiť 68% žiakov, nie, skôr nie </a:t>
            </a:r>
            <a:r>
              <a:rPr lang="sk-SK" b="1" dirty="0" smtClean="0"/>
              <a:t>32%.</a:t>
            </a:r>
          </a:p>
          <a:p>
            <a:pPr>
              <a:buNone/>
            </a:pPr>
            <a:r>
              <a:rPr lang="sk-SK" b="1" dirty="0" smtClean="0"/>
              <a:t>85% žiakov si myslí, že v škole nie je disciplína a poriadok!</a:t>
            </a:r>
          </a:p>
          <a:p>
            <a:pPr>
              <a:buNone/>
            </a:pPr>
            <a:r>
              <a:rPr lang="sk-SK" dirty="0" smtClean="0"/>
              <a:t>96% má v triede dobré kamarátske vzťahy.</a:t>
            </a:r>
          </a:p>
          <a:p>
            <a:pPr>
              <a:buNone/>
            </a:pPr>
            <a:r>
              <a:rPr lang="sk-SK" dirty="0" smtClean="0"/>
              <a:t>S prístupom učiteľov je spokojných 60% žiakov, </a:t>
            </a:r>
            <a:r>
              <a:rPr lang="sk-SK" b="1" dirty="0" smtClean="0"/>
              <a:t>nie, skôr nie – 40%</a:t>
            </a:r>
            <a:endParaRPr lang="sk-SK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914400" y="6921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dirty="0" smtClean="0"/>
              <a:t>Trieda a školský areál sa páči 68% žiakov.</a:t>
            </a:r>
          </a:p>
          <a:p>
            <a:pPr>
              <a:buNone/>
            </a:pPr>
            <a:r>
              <a:rPr lang="sk-SK" dirty="0" smtClean="0"/>
              <a:t>V škole by zmenili: hygiena žiakov – 14</a:t>
            </a:r>
          </a:p>
          <a:p>
            <a:pPr>
              <a:buNone/>
            </a:pPr>
            <a:r>
              <a:rPr lang="sk-SK" dirty="0" smtClean="0"/>
              <a:t>prístup učiteľov k žiakom – 5</a:t>
            </a:r>
          </a:p>
          <a:p>
            <a:pPr>
              <a:buNone/>
            </a:pPr>
            <a:r>
              <a:rPr lang="sk-SK" dirty="0" smtClean="0"/>
              <a:t>benevolentnosť niektorých učiteľov – 4</a:t>
            </a:r>
          </a:p>
          <a:p>
            <a:pPr>
              <a:buNone/>
            </a:pPr>
            <a:r>
              <a:rPr lang="sk-SK" dirty="0" smtClean="0"/>
              <a:t>dozor cez prestávky – 2</a:t>
            </a:r>
          </a:p>
          <a:p>
            <a:pPr>
              <a:buNone/>
            </a:pPr>
            <a:r>
              <a:rPr lang="sk-SK" dirty="0" smtClean="0"/>
              <a:t>nič – 3</a:t>
            </a:r>
          </a:p>
          <a:p>
            <a:pPr>
              <a:buNone/>
            </a:pPr>
            <a:r>
              <a:rPr lang="sk-SK" dirty="0" smtClean="0"/>
              <a:t>Z uvedených výsledkov vyplýva, že najviac je potrebné venovať sa oblasti klímy na škole, hlavne vo vzťahu učiteľov k žiakom, pracovnej disciplíny, správania sa žiakov.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7030A0"/>
                </a:solidFill>
              </a:rPr>
              <a:t>Opatrenia na odstránenie nedostatkov</a:t>
            </a:r>
            <a:endParaRPr lang="sk-SK" b="1" dirty="0">
              <a:solidFill>
                <a:srgbClr val="7030A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Výsledky dotazníka prerokovať na pedagogickej rade, žiadať od učiteľov návrhy na ich odstránenie.</a:t>
            </a:r>
          </a:p>
          <a:p>
            <a:r>
              <a:rPr lang="sk-SK" dirty="0" smtClean="0"/>
              <a:t>Zabezpečiť kvalifikovaných učiteľov cudzích jazykov.</a:t>
            </a:r>
          </a:p>
          <a:p>
            <a:r>
              <a:rPr lang="sk-SK" dirty="0" smtClean="0"/>
              <a:t>V rámci finančných možností zabezpečiť nové vybavenie tried.</a:t>
            </a:r>
          </a:p>
          <a:p>
            <a:r>
              <a:rPr lang="sk-SK" dirty="0" smtClean="0"/>
              <a:t>Zlepšiť spoluprácu TU s rodičmi, hlavne u žiakov zo SZP na zabezpečenie hygieny a disciplíny.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395536" y="260648"/>
            <a:ext cx="8229600" cy="4525962"/>
          </a:xfrm>
        </p:spPr>
        <p:txBody>
          <a:bodyPr>
            <a:noAutofit/>
          </a:bodyPr>
          <a:lstStyle/>
          <a:p>
            <a:r>
              <a:rPr lang="sk-SK" sz="2400" dirty="0" smtClean="0"/>
              <a:t>Skvalitniť prácu TU v nasledovných oblastiach: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Plne využívať tried. hodiny, neustále dbať na mravnú výchovu žiakov.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Sledovať správanie žiakov – priebežne, dávať návrhy na výchovné opatrenia.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Riešiť problémy v správaní so zákonnými zástupcami.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Spolupôsobiť na </a:t>
            </a:r>
            <a:r>
              <a:rPr lang="sk-SK" sz="2400" dirty="0" err="1" smtClean="0"/>
              <a:t>mimotriednu</a:t>
            </a:r>
            <a:r>
              <a:rPr lang="sk-SK" sz="2400" dirty="0" smtClean="0"/>
              <a:t> a mimoškolskú činnosť žiakov svojej triedy.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Pôsobiť na žiakov osobným príkladom.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Hospitovať na vyučovacích hodinách vo svojej triede.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Spolupracovať  s výchovným poradcom, školským psychológom.</a:t>
            </a:r>
          </a:p>
          <a:p>
            <a:r>
              <a:rPr lang="sk-SK" sz="2400" dirty="0" smtClean="0"/>
              <a:t>Skvalitniť spoluprácu s OO Polície SR a CPPP.</a:t>
            </a:r>
          </a:p>
          <a:p>
            <a:r>
              <a:rPr lang="sk-SK" sz="2400" dirty="0" smtClean="0"/>
              <a:t>Dbať na prísne dodržiavanie pracovnej disciplíny.</a:t>
            </a:r>
          </a:p>
          <a:p>
            <a:r>
              <a:rPr lang="sk-SK" sz="2400" dirty="0" smtClean="0"/>
              <a:t>Zvýšiť frekvenciu hospitačnej a kontrolnej činnosti.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" name="Zástupný symbol obsahu 7" descr="Dotazní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874846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textu 4"/>
          <p:cNvSpPr>
            <a:spLocks noGrp="1"/>
          </p:cNvSpPr>
          <p:nvPr>
            <p:ph type="body" idx="4294967295"/>
          </p:nvPr>
        </p:nvSpPr>
        <p:spPr>
          <a:xfrm>
            <a:off x="683568" y="2708920"/>
            <a:ext cx="7772400" cy="1500187"/>
          </a:xfrm>
        </p:spPr>
        <p:txBody>
          <a:bodyPr/>
          <a:lstStyle/>
          <a:p>
            <a:pPr algn="ctr">
              <a:buNone/>
            </a:pPr>
            <a:r>
              <a:rPr lang="sk-SK" sz="4400" b="1" dirty="0" smtClean="0">
                <a:solidFill>
                  <a:schemeClr val="tx1"/>
                </a:solidFill>
                <a:latin typeface="Arial Narrow" pitchFamily="34" charset="0"/>
              </a:rPr>
              <a:t>ĎAKUJEM ZA POZORNOSŤ.</a:t>
            </a:r>
            <a:endParaRPr lang="sk-SK" sz="44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óna návrhu s motívom detailu písania">
  <a:themeElements>
    <a:clrScheme name="Šablóna návrhu s motívom detailu písania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Šablóna návrhu s motívom detailu písan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Šablóna návrhu s motívom detailu písan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óna návrhu s motívom detailu písan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óna návrhu s motívom detailu písan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óna návrhu s motívom detailu písan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óna návrhu s motívom detailu písan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óna návrhu s motívom detailu písan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óna návrhu s motívom detailu písan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óna návrhu s motívom detailu písan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óna návrhu s motívom detailu písan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óna návrhu s motívom detailu písan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óna návrhu s motívom detailu písan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óna návrhu s motívom detailu písan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Prezentácianotes</Template>
  <TotalTime>513</TotalTime>
  <Words>1116</Words>
  <Application>Microsoft Office PowerPoint</Application>
  <PresentationFormat>Předvádění na obrazovce (4:3)</PresentationFormat>
  <Paragraphs>197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19</vt:i4>
      </vt:variant>
    </vt:vector>
  </HeadingPairs>
  <TitlesOfParts>
    <vt:vector size="21" baseType="lpstr">
      <vt:lpstr>Šablóna návrhu s motívom detailu písania</vt:lpstr>
      <vt:lpstr>Motív Office</vt:lpstr>
      <vt:lpstr>Inovácie v riadení školy a školského zariadenia číslo akreditácie: 2/2010-KV Autoevalvácia školy Mgr. Jarmila Motúzová </vt:lpstr>
      <vt:lpstr>Kvalita školy</vt:lpstr>
      <vt:lpstr>Plán autoevalvácie ZŠ ŠTÍTNIK</vt:lpstr>
      <vt:lpstr>Snímek 4</vt:lpstr>
      <vt:lpstr>Snímek 5</vt:lpstr>
      <vt:lpstr>Názor končiacich žiakov na školu</vt:lpstr>
      <vt:lpstr>Snímek 7</vt:lpstr>
      <vt:lpstr>Oblasť výchovy a vzdelávania </vt:lpstr>
      <vt:lpstr>Snímek 9</vt:lpstr>
      <vt:lpstr>Snímek 10</vt:lpstr>
      <vt:lpstr>Snímek 11</vt:lpstr>
      <vt:lpstr>Materiálno – technické vybavenie </vt:lpstr>
      <vt:lpstr>Snímek 13</vt:lpstr>
      <vt:lpstr>Klíma v škole</vt:lpstr>
      <vt:lpstr>Snímek 15</vt:lpstr>
      <vt:lpstr>Opatrenia na odstránenie nedostatkov</vt:lpstr>
      <vt:lpstr>Snímek 17</vt:lpstr>
      <vt:lpstr>Snímek 18</vt:lpstr>
      <vt:lpstr>Snímek 19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Funkčné inovačné vzdelávanie – úvod do štúdia</dc:title>
  <dc:creator>PC_067</dc:creator>
  <cp:lastModifiedBy>Student3</cp:lastModifiedBy>
  <cp:revision>58</cp:revision>
  <dcterms:created xsi:type="dcterms:W3CDTF">2010-03-30T11:48:51Z</dcterms:created>
  <dcterms:modified xsi:type="dcterms:W3CDTF">2012-11-09T10:00:54Z</dcterms:modified>
</cp:coreProperties>
</file>